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7" r:id="rId2"/>
    <p:sldId id="261" r:id="rId3"/>
    <p:sldId id="258" r:id="rId4"/>
    <p:sldId id="259" r:id="rId5"/>
    <p:sldId id="260"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615" autoAdjust="0"/>
    <p:restoredTop sz="86477" autoAdjust="0"/>
  </p:normalViewPr>
  <p:slideViewPr>
    <p:cSldViewPr>
      <p:cViewPr varScale="1">
        <p:scale>
          <a:sx n="79" d="100"/>
          <a:sy n="79" d="100"/>
        </p:scale>
        <p:origin x="-1494" y="-66"/>
      </p:cViewPr>
      <p:guideLst>
        <p:guide orient="horz" pos="2160"/>
        <p:guide pos="2880"/>
      </p:guideLst>
    </p:cSldViewPr>
  </p:slideViewPr>
  <p:outlineViewPr>
    <p:cViewPr>
      <p:scale>
        <a:sx n="33" d="100"/>
        <a:sy n="33" d="100"/>
      </p:scale>
      <p:origin x="216"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A9C82A-BA3A-4643-A9F7-8797E0E14F4E}" type="datetimeFigureOut">
              <a:rPr kumimoji="1" lang="ja-JP" altLang="en-US" smtClean="0"/>
              <a:t>2011/4/20</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847D98-BF8C-4B8E-BDFA-70594CC6A7F4}" type="slidenum">
              <a:rPr kumimoji="1" lang="ja-JP" altLang="en-US" smtClean="0"/>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予備実験としてＦＥＭと組織像を合わせることが技術的に可能かどうか組織切片とＦＥＭ像を照らし合わせました。組織像、ＦＥＭ像ともに切歯から０．８５ｍｍの位置で咬合平面と垂直にスライス像を作成し合成しました。両者を重ね合わせ、色ごとに起こる破骨細胞の出現を比較しました。</a:t>
            </a:r>
            <a:endParaRPr kumimoji="1" lang="en-US" altLang="ja-JP" dirty="0" smtClean="0"/>
          </a:p>
        </p:txBody>
      </p:sp>
      <p:sp>
        <p:nvSpPr>
          <p:cNvPr id="4" name="スライド番号プレースホルダ 3"/>
          <p:cNvSpPr>
            <a:spLocks noGrp="1"/>
          </p:cNvSpPr>
          <p:nvPr>
            <p:ph type="sldNum" sz="quarter" idx="10"/>
          </p:nvPr>
        </p:nvSpPr>
        <p:spPr/>
        <p:txBody>
          <a:bodyPr/>
          <a:lstStyle/>
          <a:p>
            <a:fld id="{691C9B14-A41F-435E-8F79-4674B9D4D8BD}" type="slidenum">
              <a:rPr kumimoji="1" lang="ja-JP" altLang="en-US" smtClean="0"/>
              <a:pPr/>
              <a:t>3</a:t>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右の</a:t>
            </a:r>
            <a:r>
              <a:rPr kumimoji="1" lang="en-US" altLang="ja-JP" dirty="0" smtClean="0"/>
              <a:t>2</a:t>
            </a:r>
            <a:r>
              <a:rPr kumimoji="1" lang="ja-JP" altLang="en-US" dirty="0" smtClean="0"/>
              <a:t>枚の図は荷重点をクローズアップしたものです。組織像では黄色い矢印部にあるように荷重部位に骨の欠損部位が認められ、その欠損部に沿って破骨細胞の集合を認めました。ＦＥＭの見方としましては緑色の部位がひずみの強い場所で黄色真ん中、赤が弱い部位です。</a:t>
            </a:r>
            <a:endParaRPr kumimoji="1" lang="en-US" altLang="ja-JP" dirty="0" smtClean="0"/>
          </a:p>
        </p:txBody>
      </p:sp>
      <p:sp>
        <p:nvSpPr>
          <p:cNvPr id="4" name="スライド番号プレースホルダ 3"/>
          <p:cNvSpPr>
            <a:spLocks noGrp="1"/>
          </p:cNvSpPr>
          <p:nvPr>
            <p:ph type="sldNum" sz="quarter" idx="10"/>
          </p:nvPr>
        </p:nvSpPr>
        <p:spPr/>
        <p:txBody>
          <a:bodyPr/>
          <a:lstStyle/>
          <a:p>
            <a:fld id="{691C9B14-A41F-435E-8F79-4674B9D4D8BD}" type="slidenum">
              <a:rPr kumimoji="1" lang="ja-JP" altLang="en-US" smtClean="0"/>
              <a:pPr/>
              <a:t>4</a:t>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合成写真をもとに、単位面積当たりの破骨細胞の数とひずみの相関を調べました。上図のようにひずみの力に応じて単位面積当たりの破骨細胞が増えるという結果になりました。</a:t>
            </a:r>
            <a:endParaRPr kumimoji="1" lang="en-US" altLang="ja-JP" dirty="0" smtClean="0"/>
          </a:p>
          <a:p>
            <a:endParaRPr kumimoji="1" lang="ja-JP" altLang="en-US" dirty="0"/>
          </a:p>
        </p:txBody>
      </p:sp>
      <p:sp>
        <p:nvSpPr>
          <p:cNvPr id="4" name="スライド番号プレースホルダ 3"/>
          <p:cNvSpPr>
            <a:spLocks noGrp="1"/>
          </p:cNvSpPr>
          <p:nvPr>
            <p:ph type="sldNum" sz="quarter" idx="10"/>
          </p:nvPr>
        </p:nvSpPr>
        <p:spPr/>
        <p:txBody>
          <a:bodyPr/>
          <a:lstStyle/>
          <a:p>
            <a:fld id="{691C9B14-A41F-435E-8F79-4674B9D4D8BD}" type="slidenum">
              <a:rPr kumimoji="1" lang="ja-JP" altLang="en-US" smtClean="0"/>
              <a:pPr/>
              <a:t>5</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フリーフォーム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タイトル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smtClean="0"/>
              <a:t>マスタ タイトルの書式設定</a:t>
            </a:r>
            <a:endParaRPr kumimoji="0" lang="en-US"/>
          </a:p>
        </p:txBody>
      </p:sp>
      <p:sp>
        <p:nvSpPr>
          <p:cNvPr id="17" name="サブタイトル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 サブタイトルの書式設定</a:t>
            </a:r>
            <a:endParaRPr kumimoji="0" lang="en-US"/>
          </a:p>
        </p:txBody>
      </p:sp>
      <p:sp>
        <p:nvSpPr>
          <p:cNvPr id="30" name="日付プレースホルダ 29"/>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19" name="フッター プレースホルダ 18"/>
          <p:cNvSpPr>
            <a:spLocks noGrp="1"/>
          </p:cNvSpPr>
          <p:nvPr>
            <p:ph type="ftr" sz="quarter" idx="11"/>
          </p:nvPr>
        </p:nvSpPr>
        <p:spPr/>
        <p:txBody>
          <a:bodyPr/>
          <a:lstStyle/>
          <a:p>
            <a:endParaRPr kumimoji="1" lang="ja-JP" altLang="en-US"/>
          </a:p>
        </p:txBody>
      </p:sp>
      <p:sp>
        <p:nvSpPr>
          <p:cNvPr id="27" name="スライド番号プレースホルダ 26"/>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lgn="l">
              <a:defRPr/>
            </a:lvl1p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フリーフォーム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タイトル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 テキストの書式設定</a:t>
            </a:r>
          </a:p>
        </p:txBody>
      </p:sp>
      <p:sp>
        <p:nvSpPr>
          <p:cNvPr id="4" name="日付プレースホルダ 3"/>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467600" cy="1143000"/>
          </a:xfrm>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コンテンツ プレースホル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 テキストの書式設定</a:t>
            </a:r>
          </a:p>
        </p:txBody>
      </p:sp>
      <p:sp>
        <p:nvSpPr>
          <p:cNvPr id="4" name="テキスト プレースホル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 テキストの書式設定</a:t>
            </a:r>
          </a:p>
        </p:txBody>
      </p:sp>
      <p:sp>
        <p:nvSpPr>
          <p:cNvPr id="5" name="コンテンツ プレースホル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6" name="コンテンツ プレースホル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7" name="日付プレースホルダ 6"/>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320"/>
            <a:ext cx="7470648" cy="1143000"/>
          </a:xfrm>
        </p:spPr>
        <p:txBody>
          <a:bodyPr anchor="ctr"/>
          <a:lstStyle>
            <a:lvl1pPr algn="l">
              <a:defRPr sz="4600"/>
            </a:lvl1pPr>
          </a:lstStyle>
          <a:p>
            <a:r>
              <a:rPr kumimoji="0" lang="ja-JP" altLang="en-US" smtClean="0"/>
              <a:t>マスタ タイトルの書式設定</a:t>
            </a:r>
            <a:endParaRPr kumimoji="0" lang="en-US"/>
          </a:p>
        </p:txBody>
      </p:sp>
      <p:sp>
        <p:nvSpPr>
          <p:cNvPr id="7" name="日付プレースホルダ 6"/>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8" name="スライド番号プレースホルダ 7"/>
          <p:cNvSpPr>
            <a:spLocks noGrp="1"/>
          </p:cNvSpPr>
          <p:nvPr>
            <p:ph type="sldNum" sz="quarter" idx="11"/>
          </p:nvPr>
        </p:nvSpPr>
        <p:spPr/>
        <p:txBody>
          <a:bodyPr/>
          <a:lstStyle/>
          <a:p>
            <a:fld id="{9BE94629-4916-4399-840C-A33A291CA318}" type="slidenum">
              <a:rPr kumimoji="1" lang="ja-JP" altLang="en-US" smtClean="0"/>
              <a:t>&lt;#&gt;</a:t>
            </a:fld>
            <a:endParaRPr kumimoji="1" lang="ja-JP" altLang="en-US"/>
          </a:p>
        </p:txBody>
      </p:sp>
      <p:sp>
        <p:nvSpPr>
          <p:cNvPr id="9" name="フッター プレースホルダ 8"/>
          <p:cNvSpPr>
            <a:spLocks noGrp="1"/>
          </p:cNvSpPr>
          <p:nvPr>
            <p:ph type="ftr" sz="quarter" idx="12"/>
          </p:nvPr>
        </p:nvSpPr>
        <p:spPr/>
        <p:txBody>
          <a:bodyPr/>
          <a:lstStyle/>
          <a:p>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 テキストの書式設定</a:t>
            </a:r>
          </a:p>
        </p:txBody>
      </p:sp>
      <p:sp>
        <p:nvSpPr>
          <p:cNvPr id="4" name="コンテンツ プレースホル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F1EA8461-E9A8-423D-8466-C773928A2B53}" type="datetimeFigureOut">
              <a:rPr kumimoji="1" lang="ja-JP" altLang="en-US" smtClean="0"/>
              <a:t>2011/4/20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a:xfrm>
            <a:off x="8156448" y="6422064"/>
            <a:ext cx="762000" cy="365125"/>
          </a:xfrm>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ja-JP" altLang="en-US" smtClean="0"/>
              <a:t>マスタ タイトルの書式設定</a:t>
            </a:r>
            <a:endParaRPr kumimoji="0" lang="en-US"/>
          </a:p>
        </p:txBody>
      </p:sp>
      <p:sp>
        <p:nvSpPr>
          <p:cNvPr id="3" name="図プレースホル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ja-JP" altLang="en-US" smtClean="0"/>
              <a:t>アイコンをクリックして図を追加</a:t>
            </a:r>
            <a:endParaRPr kumimoji="0" lang="en-US" dirty="0"/>
          </a:p>
        </p:txBody>
      </p:sp>
      <p:sp>
        <p:nvSpPr>
          <p:cNvPr id="4" name="テキスト プレースホル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ja-JP" altLang="en-US" smtClean="0"/>
              <a:t>マスタ テキストの書式設定</a:t>
            </a:r>
          </a:p>
        </p:txBody>
      </p:sp>
      <p:sp>
        <p:nvSpPr>
          <p:cNvPr id="5" name="日付プレースホルダ 4"/>
          <p:cNvSpPr>
            <a:spLocks noGrp="1"/>
          </p:cNvSpPr>
          <p:nvPr>
            <p:ph type="dt" sz="half" idx="10"/>
          </p:nvPr>
        </p:nvSpPr>
        <p:spPr>
          <a:xfrm>
            <a:off x="457200" y="6422064"/>
            <a:ext cx="2133600" cy="365125"/>
          </a:xfrm>
        </p:spPr>
        <p:txBody>
          <a:bodyPr/>
          <a:lstStyle/>
          <a:p>
            <a:fld id="{F1EA8461-E9A8-423D-8466-C773928A2B53}" type="datetimeFigureOut">
              <a:rPr kumimoji="1" lang="ja-JP" altLang="en-US" smtClean="0"/>
              <a:t>2011/4/20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9BE94629-4916-4399-840C-A33A291CA318}" type="slidenum">
              <a:rPr kumimoji="1" lang="ja-JP" altLang="en-US" smtClean="0"/>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フリーフォーム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フリーフォーム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タイトル プレースホル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ja-JP" altLang="en-US" smtClean="0"/>
              <a:t>マスタ タイトルの書式設定</a:t>
            </a:r>
            <a:endParaRPr kumimoji="0" lang="en-US"/>
          </a:p>
        </p:txBody>
      </p:sp>
      <p:sp>
        <p:nvSpPr>
          <p:cNvPr id="30" name="テキスト プレースホル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10" name="日付プレースホル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F1EA8461-E9A8-423D-8466-C773928A2B53}" type="datetimeFigureOut">
              <a:rPr kumimoji="1" lang="ja-JP" altLang="en-US" smtClean="0"/>
              <a:t>2011/4/20</a:t>
            </a:fld>
            <a:endParaRPr kumimoji="1" lang="ja-JP" altLang="en-US"/>
          </a:p>
        </p:txBody>
      </p:sp>
      <p:sp>
        <p:nvSpPr>
          <p:cNvPr id="22" name="フッター プレースホル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kumimoji="1" lang="ja-JP" altLang="en-US"/>
          </a:p>
        </p:txBody>
      </p:sp>
      <p:sp>
        <p:nvSpPr>
          <p:cNvPr id="18" name="スライド番号プレースホル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9BE94629-4916-4399-840C-A33A291CA318}" type="slidenum">
              <a:rPr kumimoji="1" lang="ja-JP" altLang="en-US" smtClean="0"/>
              <a:t>&lt;#&gt;</a:t>
            </a:fld>
            <a:endParaRPr kumimoji="1" lang="ja-JP"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1"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1"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1"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1"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1"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1"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1"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1"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tiff"/></Relationships>
</file>

<file path=ppt/slides/_rels/slide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6.xml"/><Relationship Id="rId4" Type="http://schemas.openxmlformats.org/officeDocument/2006/relationships/image" Target="../media/image7.tif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ujiki\Desktop\101209liveimage4to7\10120904live.tif"/>
          <p:cNvPicPr>
            <a:picLocks noChangeAspect="1" noChangeArrowheads="1"/>
          </p:cNvPicPr>
          <p:nvPr/>
        </p:nvPicPr>
        <p:blipFill>
          <a:blip r:embed="rId2"/>
          <a:srcRect/>
          <a:stretch>
            <a:fillRect/>
          </a:stretch>
        </p:blipFill>
        <p:spPr bwMode="auto">
          <a:xfrm>
            <a:off x="500034" y="500042"/>
            <a:ext cx="3168000" cy="3168000"/>
          </a:xfrm>
          <a:prstGeom prst="rect">
            <a:avLst/>
          </a:prstGeom>
          <a:noFill/>
        </p:spPr>
      </p:pic>
      <p:pic>
        <p:nvPicPr>
          <p:cNvPr id="2051" name="Picture 3" descr="C:\Users\Fujiki\Desktop\101209liveimage4to7\10120904live2.tif"/>
          <p:cNvPicPr>
            <a:picLocks noChangeAspect="1" noChangeArrowheads="1"/>
          </p:cNvPicPr>
          <p:nvPr/>
        </p:nvPicPr>
        <p:blipFill>
          <a:blip r:embed="rId3"/>
          <a:srcRect/>
          <a:stretch>
            <a:fillRect/>
          </a:stretch>
        </p:blipFill>
        <p:spPr bwMode="auto">
          <a:xfrm>
            <a:off x="500034" y="3690000"/>
            <a:ext cx="3168000" cy="3168000"/>
          </a:xfrm>
          <a:prstGeom prst="rect">
            <a:avLst/>
          </a:prstGeom>
          <a:noFill/>
        </p:spPr>
      </p:pic>
      <p:pic>
        <p:nvPicPr>
          <p:cNvPr id="2052" name="Picture 4" descr="C:\Users\Fujiki\Desktop\101209liveimage4to7\10120905live.tif"/>
          <p:cNvPicPr>
            <a:picLocks noGrp="1" noChangeAspect="1" noChangeArrowheads="1"/>
          </p:cNvPicPr>
          <p:nvPr>
            <p:ph idx="1"/>
          </p:nvPr>
        </p:nvPicPr>
        <p:blipFill>
          <a:blip r:embed="rId4"/>
          <a:srcRect/>
          <a:stretch>
            <a:fillRect/>
          </a:stretch>
        </p:blipFill>
        <p:spPr bwMode="auto">
          <a:xfrm>
            <a:off x="4357686" y="500042"/>
            <a:ext cx="3132000" cy="3132000"/>
          </a:xfrm>
          <a:prstGeom prst="rect">
            <a:avLst/>
          </a:prstGeom>
          <a:noFill/>
        </p:spPr>
      </p:pic>
      <p:pic>
        <p:nvPicPr>
          <p:cNvPr id="2053" name="Picture 5" descr="C:\Users\Fujiki\Desktop\101209liveimage4to7\10120905live2.tif"/>
          <p:cNvPicPr>
            <a:picLocks noChangeAspect="1" noChangeArrowheads="1"/>
          </p:cNvPicPr>
          <p:nvPr/>
        </p:nvPicPr>
        <p:blipFill>
          <a:blip r:embed="rId5"/>
          <a:srcRect/>
          <a:stretch>
            <a:fillRect/>
          </a:stretch>
        </p:blipFill>
        <p:spPr bwMode="auto">
          <a:xfrm>
            <a:off x="4357686" y="3762000"/>
            <a:ext cx="3096000" cy="3096000"/>
          </a:xfrm>
          <a:prstGeom prst="rect">
            <a:avLst/>
          </a:prstGeom>
          <a:noFill/>
        </p:spPr>
      </p:pic>
      <p:sp>
        <p:nvSpPr>
          <p:cNvPr id="8" name="サブタイトル 2"/>
          <p:cNvSpPr txBox="1">
            <a:spLocks/>
          </p:cNvSpPr>
          <p:nvPr/>
        </p:nvSpPr>
        <p:spPr>
          <a:xfrm>
            <a:off x="357158" y="1214422"/>
            <a:ext cx="3000396" cy="857256"/>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1" lang="en-US" altLang="ja-JP" b="0" i="0" u="none" strike="noStrike" kern="1200" cap="none" spc="0" normalizeH="0" baseline="0" noProof="0" dirty="0" smtClean="0">
                <a:ln>
                  <a:noFill/>
                </a:ln>
                <a:solidFill>
                  <a:srgbClr val="00B0F0"/>
                </a:solidFill>
                <a:effectLst/>
                <a:uLnTx/>
                <a:uFillTx/>
                <a:latin typeface="+mn-lt"/>
                <a:ea typeface="+mn-ea"/>
                <a:cs typeface="+mn-cs"/>
              </a:rPr>
              <a:t>Press side</a:t>
            </a:r>
            <a:endParaRPr kumimoji="1" lang="ja-JP" altLang="en-US" b="0" i="0" u="none" strike="noStrike" kern="1200" cap="none" spc="0" normalizeH="0" baseline="0" noProof="0" dirty="0">
              <a:ln>
                <a:noFill/>
              </a:ln>
              <a:solidFill>
                <a:srgbClr val="00B0F0"/>
              </a:solidFill>
              <a:effectLst/>
              <a:uLnTx/>
              <a:uFillTx/>
              <a:latin typeface="+mn-lt"/>
              <a:ea typeface="+mn-ea"/>
              <a:cs typeface="+mn-cs"/>
            </a:endParaRPr>
          </a:p>
        </p:txBody>
      </p:sp>
      <p:sp>
        <p:nvSpPr>
          <p:cNvPr id="11" name="サブタイトル 2"/>
          <p:cNvSpPr txBox="1">
            <a:spLocks/>
          </p:cNvSpPr>
          <p:nvPr/>
        </p:nvSpPr>
        <p:spPr>
          <a:xfrm>
            <a:off x="500034" y="3929066"/>
            <a:ext cx="3000396" cy="857256"/>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1" lang="en-US" altLang="ja-JP" b="0" i="0" u="none" strike="noStrike" kern="1200" cap="none" spc="0" normalizeH="0" baseline="0" noProof="0" dirty="0" smtClean="0">
                <a:ln>
                  <a:noFill/>
                </a:ln>
                <a:solidFill>
                  <a:srgbClr val="00B0F0"/>
                </a:solidFill>
                <a:effectLst/>
                <a:uLnTx/>
                <a:uFillTx/>
                <a:latin typeface="+mn-lt"/>
                <a:ea typeface="+mn-ea"/>
                <a:cs typeface="+mn-cs"/>
              </a:rPr>
              <a:t>Press side</a:t>
            </a:r>
            <a:endParaRPr kumimoji="1" lang="ja-JP" altLang="en-US" b="0" i="0" u="none" strike="noStrike" kern="1200" cap="none" spc="0" normalizeH="0" baseline="0" noProof="0" dirty="0">
              <a:ln>
                <a:noFill/>
              </a:ln>
              <a:solidFill>
                <a:srgbClr val="00B0F0"/>
              </a:solidFill>
              <a:effectLst/>
              <a:uLnTx/>
              <a:uFillTx/>
              <a:latin typeface="+mn-lt"/>
              <a:ea typeface="+mn-ea"/>
              <a:cs typeface="+mn-cs"/>
            </a:endParaRPr>
          </a:p>
        </p:txBody>
      </p:sp>
      <p:sp>
        <p:nvSpPr>
          <p:cNvPr id="12" name="サブタイトル 2"/>
          <p:cNvSpPr txBox="1">
            <a:spLocks/>
          </p:cNvSpPr>
          <p:nvPr/>
        </p:nvSpPr>
        <p:spPr>
          <a:xfrm>
            <a:off x="4286248" y="1071546"/>
            <a:ext cx="3000396" cy="857256"/>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1" lang="en-US" altLang="ja-JP" b="0" i="0" u="none" strike="noStrike" kern="1200" cap="none" spc="0" normalizeH="0" baseline="0" noProof="0" dirty="0" smtClean="0">
                <a:ln>
                  <a:noFill/>
                </a:ln>
                <a:solidFill>
                  <a:srgbClr val="00B0F0"/>
                </a:solidFill>
                <a:effectLst/>
                <a:uLnTx/>
                <a:uFillTx/>
                <a:latin typeface="+mn-lt"/>
                <a:ea typeface="+mn-ea"/>
                <a:cs typeface="+mn-cs"/>
              </a:rPr>
              <a:t>Press side</a:t>
            </a:r>
            <a:endParaRPr kumimoji="1" lang="ja-JP" altLang="en-US" b="0" i="0" u="none" strike="noStrike" kern="1200" cap="none" spc="0" normalizeH="0" baseline="0" noProof="0" dirty="0">
              <a:ln>
                <a:noFill/>
              </a:ln>
              <a:solidFill>
                <a:srgbClr val="00B0F0"/>
              </a:solidFill>
              <a:effectLst/>
              <a:uLnTx/>
              <a:uFillTx/>
              <a:latin typeface="+mn-lt"/>
              <a:ea typeface="+mn-ea"/>
              <a:cs typeface="+mn-cs"/>
            </a:endParaRPr>
          </a:p>
        </p:txBody>
      </p:sp>
      <p:sp>
        <p:nvSpPr>
          <p:cNvPr id="13" name="サブタイトル 2"/>
          <p:cNvSpPr txBox="1">
            <a:spLocks/>
          </p:cNvSpPr>
          <p:nvPr/>
        </p:nvSpPr>
        <p:spPr>
          <a:xfrm>
            <a:off x="4357686" y="4000504"/>
            <a:ext cx="3000396" cy="857256"/>
          </a:xfrm>
          <a:prstGeom prst="rect">
            <a:avLst/>
          </a:prstGeom>
        </p:spPr>
        <p:txBody>
          <a:bodyPr vert="horz">
            <a:norm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1" lang="en-US" altLang="ja-JP" b="0" i="0" u="none" strike="noStrike" kern="1200" cap="none" spc="0" normalizeH="0" baseline="0" noProof="0" dirty="0" smtClean="0">
                <a:ln>
                  <a:noFill/>
                </a:ln>
                <a:solidFill>
                  <a:srgbClr val="00B0F0"/>
                </a:solidFill>
                <a:effectLst/>
                <a:uLnTx/>
                <a:uFillTx/>
                <a:latin typeface="+mn-lt"/>
                <a:ea typeface="+mn-ea"/>
                <a:cs typeface="+mn-cs"/>
              </a:rPr>
              <a:t>Press side</a:t>
            </a:r>
            <a:endParaRPr kumimoji="1" lang="ja-JP" altLang="en-US" b="0" i="0" u="none" strike="noStrike" kern="1200" cap="none" spc="0" normalizeH="0" baseline="0" noProof="0" dirty="0">
              <a:ln>
                <a:noFill/>
              </a:ln>
              <a:solidFill>
                <a:srgbClr val="00B0F0"/>
              </a:solidFill>
              <a:effectLst/>
              <a:uLnTx/>
              <a:uFillTx/>
              <a:latin typeface="+mn-lt"/>
              <a:ea typeface="+mn-ea"/>
              <a:cs typeface="+mn-cs"/>
            </a:endParaRPr>
          </a:p>
        </p:txBody>
      </p:sp>
      <p:cxnSp>
        <p:nvCxnSpPr>
          <p:cNvPr id="15" name="直線矢印コネクタ 14"/>
          <p:cNvCxnSpPr/>
          <p:nvPr/>
        </p:nvCxnSpPr>
        <p:spPr>
          <a:xfrm rot="5400000">
            <a:off x="1678761" y="4464851"/>
            <a:ext cx="500066" cy="158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rot="5400000">
            <a:off x="5822165" y="4679165"/>
            <a:ext cx="642942" cy="158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Direction is same place.</a:t>
            </a:r>
            <a:endParaRPr kumimoji="1" lang="ja-JP" altLang="en-US" dirty="0"/>
          </a:p>
        </p:txBody>
      </p:sp>
      <p:pic>
        <p:nvPicPr>
          <p:cNvPr id="3" name="Picture 4" descr="C:\Users\Fujiki\Documents\μＣＴ\10041525g1picture\10041525g1正面観.tif"/>
          <p:cNvPicPr>
            <a:picLocks noChangeAspect="1" noChangeArrowheads="1"/>
          </p:cNvPicPr>
          <p:nvPr/>
        </p:nvPicPr>
        <p:blipFill>
          <a:blip r:embed="rId2"/>
          <a:srcRect/>
          <a:stretch>
            <a:fillRect/>
          </a:stretch>
        </p:blipFill>
        <p:spPr bwMode="auto">
          <a:xfrm>
            <a:off x="214282" y="3357562"/>
            <a:ext cx="2895600" cy="2895600"/>
          </a:xfrm>
          <a:prstGeom prst="rect">
            <a:avLst/>
          </a:prstGeom>
          <a:noFill/>
        </p:spPr>
      </p:pic>
      <p:pic>
        <p:nvPicPr>
          <p:cNvPr id="4" name="Picture 2" descr="C:\Users\Fujiki\Documents\μＣＴ\10041525g1picture\10041525g1輪きり正面.tif"/>
          <p:cNvPicPr>
            <a:picLocks noChangeAspect="1" noChangeArrowheads="1"/>
          </p:cNvPicPr>
          <p:nvPr/>
        </p:nvPicPr>
        <p:blipFill>
          <a:blip r:embed="rId3"/>
          <a:srcRect/>
          <a:stretch>
            <a:fillRect/>
          </a:stretch>
        </p:blipFill>
        <p:spPr bwMode="auto">
          <a:xfrm>
            <a:off x="3143240" y="3357562"/>
            <a:ext cx="2895600" cy="2895600"/>
          </a:xfrm>
          <a:prstGeom prst="rect">
            <a:avLst/>
          </a:prstGeom>
          <a:noFill/>
        </p:spPr>
      </p:pic>
      <p:pic>
        <p:nvPicPr>
          <p:cNvPr id="5" name="Picture 5" descr="C:\Users\Fujiki\Documents\μＣＴ\10041525g1picture\10041525g1輪きり断面.tif"/>
          <p:cNvPicPr>
            <a:picLocks noChangeAspect="1" noChangeArrowheads="1"/>
          </p:cNvPicPr>
          <p:nvPr/>
        </p:nvPicPr>
        <p:blipFill>
          <a:blip r:embed="rId4"/>
          <a:srcRect/>
          <a:stretch>
            <a:fillRect/>
          </a:stretch>
        </p:blipFill>
        <p:spPr bwMode="auto">
          <a:xfrm>
            <a:off x="6072198" y="3357562"/>
            <a:ext cx="2895600" cy="2895600"/>
          </a:xfrm>
          <a:prstGeom prst="rect">
            <a:avLst/>
          </a:prstGeom>
          <a:noFill/>
        </p:spPr>
      </p:pic>
      <p:cxnSp>
        <p:nvCxnSpPr>
          <p:cNvPr id="7" name="直線矢印コネクタ 6"/>
          <p:cNvCxnSpPr/>
          <p:nvPr/>
        </p:nvCxnSpPr>
        <p:spPr>
          <a:xfrm rot="5400000">
            <a:off x="1571604" y="5143512"/>
            <a:ext cx="428628"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rot="5400000" flipH="1" flipV="1">
            <a:off x="4429124" y="5715016"/>
            <a:ext cx="571504"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rot="5400000" flipH="1" flipV="1">
            <a:off x="7394595" y="5392751"/>
            <a:ext cx="500066" cy="158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Pre -</a:t>
            </a:r>
            <a:r>
              <a:rPr lang="en-US" altLang="ja-JP" dirty="0" err="1" smtClean="0"/>
              <a:t>Eep</a:t>
            </a:r>
            <a:r>
              <a:rPr kumimoji="1" lang="ja-JP" altLang="en-US" dirty="0" smtClean="0"/>
              <a:t>　</a:t>
            </a:r>
            <a:endParaRPr kumimoji="1" lang="ja-JP" altLang="en-US" dirty="0"/>
          </a:p>
        </p:txBody>
      </p:sp>
      <p:pic>
        <p:nvPicPr>
          <p:cNvPr id="18" name="Picture 6"/>
          <p:cNvPicPr>
            <a:picLocks noChangeAspect="1" noChangeArrowheads="1"/>
          </p:cNvPicPr>
          <p:nvPr/>
        </p:nvPicPr>
        <p:blipFill>
          <a:blip r:embed="rId3" cstate="print"/>
          <a:srcRect/>
          <a:stretch>
            <a:fillRect/>
          </a:stretch>
        </p:blipFill>
        <p:spPr bwMode="auto">
          <a:xfrm>
            <a:off x="500034" y="1248251"/>
            <a:ext cx="3469313" cy="2732001"/>
          </a:xfrm>
          <a:prstGeom prst="rect">
            <a:avLst/>
          </a:prstGeom>
          <a:noFill/>
          <a:ln w="9525">
            <a:noFill/>
            <a:miter lim="800000"/>
            <a:headEnd/>
            <a:tailEnd/>
          </a:ln>
          <a:effectLst/>
        </p:spPr>
      </p:pic>
      <p:pic>
        <p:nvPicPr>
          <p:cNvPr id="19" name="Picture 3"/>
          <p:cNvPicPr>
            <a:picLocks noChangeAspect="1" noChangeArrowheads="1"/>
          </p:cNvPicPr>
          <p:nvPr/>
        </p:nvPicPr>
        <p:blipFill>
          <a:blip r:embed="rId4" cstate="print"/>
          <a:srcRect/>
          <a:stretch>
            <a:fillRect/>
          </a:stretch>
        </p:blipFill>
        <p:spPr bwMode="auto">
          <a:xfrm>
            <a:off x="500034" y="4408245"/>
            <a:ext cx="3143268" cy="2449755"/>
          </a:xfrm>
          <a:prstGeom prst="rect">
            <a:avLst/>
          </a:prstGeom>
          <a:noFill/>
          <a:ln w="9525">
            <a:noFill/>
            <a:miter lim="800000"/>
            <a:headEnd/>
            <a:tailEnd/>
          </a:ln>
          <a:effectLst/>
        </p:spPr>
      </p:pic>
      <p:sp>
        <p:nvSpPr>
          <p:cNvPr id="20" name="右中かっこ 19"/>
          <p:cNvSpPr/>
          <p:nvPr/>
        </p:nvSpPr>
        <p:spPr>
          <a:xfrm>
            <a:off x="4500562" y="2428868"/>
            <a:ext cx="428628" cy="350046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pic>
        <p:nvPicPr>
          <p:cNvPr id="2052" name="Picture 4"/>
          <p:cNvPicPr>
            <a:picLocks noChangeAspect="1" noChangeArrowheads="1"/>
          </p:cNvPicPr>
          <p:nvPr/>
        </p:nvPicPr>
        <p:blipFill>
          <a:blip r:embed="rId5" cstate="print"/>
          <a:srcRect/>
          <a:stretch>
            <a:fillRect/>
          </a:stretch>
        </p:blipFill>
        <p:spPr bwMode="auto">
          <a:xfrm>
            <a:off x="5220072" y="3356992"/>
            <a:ext cx="2928958" cy="2952250"/>
          </a:xfrm>
          <a:prstGeom prst="rect">
            <a:avLst/>
          </a:prstGeom>
          <a:noFill/>
          <a:ln w="9525">
            <a:noFill/>
            <a:miter lim="800000"/>
            <a:headEnd/>
            <a:tailEnd/>
          </a:ln>
          <a:effectLst/>
        </p:spPr>
      </p:pic>
      <p:sp>
        <p:nvSpPr>
          <p:cNvPr id="8" name="テキスト ボックス 7"/>
          <p:cNvSpPr txBox="1"/>
          <p:nvPr/>
        </p:nvSpPr>
        <p:spPr>
          <a:xfrm>
            <a:off x="3995936" y="1268760"/>
            <a:ext cx="1645002" cy="523220"/>
          </a:xfrm>
          <a:prstGeom prst="rect">
            <a:avLst/>
          </a:prstGeom>
          <a:solidFill>
            <a:schemeClr val="tx1">
              <a:alpha val="76000"/>
            </a:schemeClr>
          </a:solidFill>
        </p:spPr>
        <p:txBody>
          <a:bodyPr wrap="none" rtlCol="0">
            <a:spAutoFit/>
          </a:bodyPr>
          <a:lstStyle/>
          <a:p>
            <a:r>
              <a:rPr lang="en-US" altLang="ja-JP" sz="2800" dirty="0" err="1" smtClean="0">
                <a:solidFill>
                  <a:srgbClr val="FF0000"/>
                </a:solidFill>
              </a:rPr>
              <a:t>historogy</a:t>
            </a:r>
            <a:endParaRPr kumimoji="1" lang="ja-JP" altLang="en-US" sz="2800" dirty="0">
              <a:solidFill>
                <a:srgbClr val="FF0000"/>
              </a:solidFill>
            </a:endParaRPr>
          </a:p>
        </p:txBody>
      </p:sp>
      <p:sp>
        <p:nvSpPr>
          <p:cNvPr id="9" name="テキスト ボックス 8"/>
          <p:cNvSpPr txBox="1"/>
          <p:nvPr/>
        </p:nvSpPr>
        <p:spPr>
          <a:xfrm>
            <a:off x="3707904" y="4581128"/>
            <a:ext cx="942887" cy="523220"/>
          </a:xfrm>
          <a:prstGeom prst="rect">
            <a:avLst/>
          </a:prstGeom>
          <a:solidFill>
            <a:schemeClr val="tx1">
              <a:alpha val="76000"/>
            </a:schemeClr>
          </a:solidFill>
        </p:spPr>
        <p:txBody>
          <a:bodyPr wrap="none" rtlCol="0">
            <a:spAutoFit/>
          </a:bodyPr>
          <a:lstStyle/>
          <a:p>
            <a:r>
              <a:rPr kumimoji="1" lang="en-US" altLang="ja-JP" sz="2800" dirty="0" smtClean="0">
                <a:solidFill>
                  <a:srgbClr val="FF0000"/>
                </a:solidFill>
              </a:rPr>
              <a:t>FEM</a:t>
            </a:r>
            <a:endParaRPr kumimoji="1" lang="ja-JP" altLang="en-US" sz="2800" dirty="0">
              <a:solidFill>
                <a:srgbClr val="FF0000"/>
              </a:solidFill>
            </a:endParaRPr>
          </a:p>
        </p:txBody>
      </p:sp>
      <p:sp>
        <p:nvSpPr>
          <p:cNvPr id="11" name="テキスト ボックス 10"/>
          <p:cNvSpPr txBox="1"/>
          <p:nvPr/>
        </p:nvSpPr>
        <p:spPr>
          <a:xfrm>
            <a:off x="4932040" y="1988840"/>
            <a:ext cx="4211960" cy="1815882"/>
          </a:xfrm>
          <a:prstGeom prst="rect">
            <a:avLst/>
          </a:prstGeom>
          <a:solidFill>
            <a:schemeClr val="tx1">
              <a:alpha val="76000"/>
            </a:schemeClr>
          </a:solidFill>
        </p:spPr>
        <p:txBody>
          <a:bodyPr wrap="square" rtlCol="0">
            <a:spAutoFit/>
          </a:bodyPr>
          <a:lstStyle/>
          <a:p>
            <a:r>
              <a:rPr kumimoji="1" lang="en-US" altLang="ja-JP" sz="2800" dirty="0" smtClean="0">
                <a:solidFill>
                  <a:srgbClr val="FF0000"/>
                </a:solidFill>
              </a:rPr>
              <a:t>I will superpose the both image and compare the number of </a:t>
            </a:r>
            <a:r>
              <a:rPr kumimoji="1" lang="en-US" altLang="ja-JP" sz="2800" dirty="0" err="1" smtClean="0">
                <a:solidFill>
                  <a:srgbClr val="FF0000"/>
                </a:solidFill>
              </a:rPr>
              <a:t>osteoclast</a:t>
            </a:r>
            <a:r>
              <a:rPr kumimoji="1" lang="en-US" altLang="ja-JP" sz="2800" dirty="0" smtClean="0">
                <a:solidFill>
                  <a:srgbClr val="FF0000"/>
                </a:solidFill>
              </a:rPr>
              <a:t> according with color.</a:t>
            </a:r>
            <a:endParaRPr kumimoji="1" lang="en-US" altLang="ja-JP" sz="2800" dirty="0" smtClean="0">
              <a:solidFill>
                <a:srgbClr val="FF0000"/>
              </a:solidFill>
            </a:endParaRPr>
          </a:p>
        </p:txBody>
      </p:sp>
      <p:sp>
        <p:nvSpPr>
          <p:cNvPr id="12" name="下矢印 11"/>
          <p:cNvSpPr/>
          <p:nvPr/>
        </p:nvSpPr>
        <p:spPr>
          <a:xfrm rot="10800000">
            <a:off x="6444208" y="6209928"/>
            <a:ext cx="576064"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7236296" y="6334780"/>
            <a:ext cx="1064715" cy="523220"/>
          </a:xfrm>
          <a:prstGeom prst="rect">
            <a:avLst/>
          </a:prstGeom>
          <a:solidFill>
            <a:schemeClr val="tx1">
              <a:alpha val="76000"/>
            </a:schemeClr>
          </a:solidFill>
        </p:spPr>
        <p:txBody>
          <a:bodyPr wrap="none" rtlCol="0">
            <a:spAutoFit/>
          </a:bodyPr>
          <a:lstStyle/>
          <a:p>
            <a:r>
              <a:rPr lang="en-US" altLang="ja-JP" sz="2800" dirty="0" smtClean="0">
                <a:solidFill>
                  <a:srgbClr val="FF0000"/>
                </a:solidFill>
              </a:rPr>
              <a:t>press</a:t>
            </a:r>
            <a:endParaRPr kumimoji="1" lang="ja-JP" altLang="en-US" sz="28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Fujiki\Desktop\total tiling\total image 10g.tif"/>
          <p:cNvPicPr>
            <a:picLocks noChangeAspect="1" noChangeArrowheads="1"/>
          </p:cNvPicPr>
          <p:nvPr/>
        </p:nvPicPr>
        <p:blipFill>
          <a:blip r:embed="rId3" cstate="print"/>
          <a:srcRect/>
          <a:stretch>
            <a:fillRect/>
          </a:stretch>
        </p:blipFill>
        <p:spPr bwMode="auto">
          <a:xfrm>
            <a:off x="1043608" y="908720"/>
            <a:ext cx="2714644" cy="2895620"/>
          </a:xfrm>
          <a:prstGeom prst="rect">
            <a:avLst/>
          </a:prstGeom>
          <a:noFill/>
        </p:spPr>
      </p:pic>
      <p:pic>
        <p:nvPicPr>
          <p:cNvPr id="1030" name="Picture 6"/>
          <p:cNvPicPr>
            <a:picLocks noChangeAspect="1" noChangeArrowheads="1"/>
          </p:cNvPicPr>
          <p:nvPr/>
        </p:nvPicPr>
        <p:blipFill>
          <a:blip r:embed="rId4" cstate="print"/>
          <a:srcRect/>
          <a:stretch>
            <a:fillRect/>
          </a:stretch>
        </p:blipFill>
        <p:spPr bwMode="auto">
          <a:xfrm>
            <a:off x="4788024" y="836712"/>
            <a:ext cx="3469313" cy="2732001"/>
          </a:xfrm>
          <a:prstGeom prst="rect">
            <a:avLst/>
          </a:prstGeom>
          <a:noFill/>
          <a:ln w="9525">
            <a:noFill/>
            <a:miter lim="800000"/>
            <a:headEnd/>
            <a:tailEnd/>
          </a:ln>
          <a:effectLst/>
        </p:spPr>
      </p:pic>
      <p:sp>
        <p:nvSpPr>
          <p:cNvPr id="16" name="円/楕円 15"/>
          <p:cNvSpPr/>
          <p:nvPr/>
        </p:nvSpPr>
        <p:spPr>
          <a:xfrm>
            <a:off x="1547664" y="3140968"/>
            <a:ext cx="571504" cy="428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矢印コネクタ 17"/>
          <p:cNvCxnSpPr>
            <a:stCxn id="16" idx="6"/>
          </p:cNvCxnSpPr>
          <p:nvPr/>
        </p:nvCxnSpPr>
        <p:spPr>
          <a:xfrm flipV="1">
            <a:off x="2119168" y="2348880"/>
            <a:ext cx="4228522" cy="100640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1" name="Picture 2"/>
          <p:cNvPicPr>
            <a:picLocks noChangeAspect="1" noChangeArrowheads="1"/>
          </p:cNvPicPr>
          <p:nvPr/>
        </p:nvPicPr>
        <p:blipFill>
          <a:blip r:embed="rId5" cstate="print"/>
          <a:srcRect/>
          <a:stretch>
            <a:fillRect/>
          </a:stretch>
        </p:blipFill>
        <p:spPr bwMode="auto">
          <a:xfrm>
            <a:off x="1071538" y="4302978"/>
            <a:ext cx="2748261" cy="2555022"/>
          </a:xfrm>
          <a:prstGeom prst="rect">
            <a:avLst/>
          </a:prstGeom>
          <a:noFill/>
          <a:ln w="9525">
            <a:noFill/>
            <a:miter lim="800000"/>
            <a:headEnd/>
            <a:tailEnd/>
          </a:ln>
          <a:effectLst/>
        </p:spPr>
      </p:pic>
      <p:sp>
        <p:nvSpPr>
          <p:cNvPr id="22" name="円/楕円 21"/>
          <p:cNvSpPr/>
          <p:nvPr/>
        </p:nvSpPr>
        <p:spPr>
          <a:xfrm>
            <a:off x="1714480" y="6303242"/>
            <a:ext cx="571504" cy="428628"/>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矢印コネクタ 22"/>
          <p:cNvCxnSpPr/>
          <p:nvPr/>
        </p:nvCxnSpPr>
        <p:spPr>
          <a:xfrm flipV="1">
            <a:off x="2214546" y="5160234"/>
            <a:ext cx="3071834" cy="1285884"/>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3"/>
          <p:cNvPicPr>
            <a:picLocks noChangeAspect="1" noChangeArrowheads="1"/>
          </p:cNvPicPr>
          <p:nvPr/>
        </p:nvPicPr>
        <p:blipFill>
          <a:blip r:embed="rId6" cstate="print"/>
          <a:srcRect/>
          <a:stretch>
            <a:fillRect/>
          </a:stretch>
        </p:blipFill>
        <p:spPr bwMode="auto">
          <a:xfrm>
            <a:off x="5357818" y="4374416"/>
            <a:ext cx="3143268" cy="2449755"/>
          </a:xfrm>
          <a:prstGeom prst="rect">
            <a:avLst/>
          </a:prstGeom>
          <a:noFill/>
          <a:ln w="9525">
            <a:noFill/>
            <a:miter lim="800000"/>
            <a:headEnd/>
            <a:tailEnd/>
          </a:ln>
          <a:effectLst/>
        </p:spPr>
      </p:pic>
      <p:cxnSp>
        <p:nvCxnSpPr>
          <p:cNvPr id="26" name="直線矢印コネクタ 25"/>
          <p:cNvCxnSpPr/>
          <p:nvPr/>
        </p:nvCxnSpPr>
        <p:spPr>
          <a:xfrm flipV="1">
            <a:off x="6072198" y="3071810"/>
            <a:ext cx="642942" cy="142876"/>
          </a:xfrm>
          <a:prstGeom prst="straightConnector1">
            <a:avLst/>
          </a:prstGeom>
          <a:ln w="635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0" y="285728"/>
            <a:ext cx="8820043" cy="523220"/>
          </a:xfrm>
          <a:prstGeom prst="rect">
            <a:avLst/>
          </a:prstGeom>
          <a:solidFill>
            <a:schemeClr val="tx1">
              <a:alpha val="76000"/>
            </a:schemeClr>
          </a:solidFill>
        </p:spPr>
        <p:txBody>
          <a:bodyPr wrap="none" rtlCol="0">
            <a:spAutoFit/>
          </a:bodyPr>
          <a:lstStyle/>
          <a:p>
            <a:r>
              <a:rPr lang="en-US" altLang="ja-JP" sz="2800" dirty="0" smtClean="0">
                <a:solidFill>
                  <a:srgbClr val="FF0000"/>
                </a:solidFill>
              </a:rPr>
              <a:t>I will calculate the number of </a:t>
            </a:r>
            <a:r>
              <a:rPr lang="en-US" altLang="ja-JP" sz="2800" dirty="0" err="1" smtClean="0">
                <a:solidFill>
                  <a:srgbClr val="FF0000"/>
                </a:solidFill>
              </a:rPr>
              <a:t>osteoclast</a:t>
            </a:r>
            <a:r>
              <a:rPr lang="en-US" altLang="ja-JP" sz="2800" dirty="0" smtClean="0">
                <a:solidFill>
                  <a:srgbClr val="FF0000"/>
                </a:solidFill>
              </a:rPr>
              <a:t> from </a:t>
            </a:r>
            <a:r>
              <a:rPr lang="en-US" altLang="ja-JP" sz="2800" dirty="0" err="1" smtClean="0">
                <a:solidFill>
                  <a:srgbClr val="FF0000"/>
                </a:solidFill>
              </a:rPr>
              <a:t>historogy</a:t>
            </a:r>
            <a:endParaRPr kumimoji="1" lang="ja-JP" altLang="en-US" sz="2800" dirty="0">
              <a:solidFill>
                <a:srgbClr val="FF0000"/>
              </a:solidFill>
            </a:endParaRPr>
          </a:p>
        </p:txBody>
      </p:sp>
      <p:sp>
        <p:nvSpPr>
          <p:cNvPr id="15" name="テキスト ボックス 14"/>
          <p:cNvSpPr txBox="1"/>
          <p:nvPr/>
        </p:nvSpPr>
        <p:spPr>
          <a:xfrm>
            <a:off x="0" y="3786190"/>
            <a:ext cx="7795724" cy="523220"/>
          </a:xfrm>
          <a:prstGeom prst="rect">
            <a:avLst/>
          </a:prstGeom>
          <a:solidFill>
            <a:schemeClr val="tx1">
              <a:alpha val="76000"/>
            </a:schemeClr>
          </a:solidFill>
        </p:spPr>
        <p:txBody>
          <a:bodyPr wrap="none" rtlCol="0">
            <a:spAutoFit/>
          </a:bodyPr>
          <a:lstStyle/>
          <a:p>
            <a:r>
              <a:rPr lang="en-US" altLang="ja-JP" sz="2800" dirty="0" smtClean="0">
                <a:solidFill>
                  <a:srgbClr val="FF0000"/>
                </a:solidFill>
              </a:rPr>
              <a:t>I will estimate the strain and stress </a:t>
            </a:r>
            <a:r>
              <a:rPr lang="en-US" altLang="ja-JP" sz="2800" dirty="0" err="1" smtClean="0">
                <a:solidFill>
                  <a:srgbClr val="FF0000"/>
                </a:solidFill>
              </a:rPr>
              <a:t>feom</a:t>
            </a:r>
            <a:r>
              <a:rPr lang="en-US" altLang="ja-JP" sz="2800" dirty="0" smtClean="0">
                <a:solidFill>
                  <a:srgbClr val="FF0000"/>
                </a:solidFill>
              </a:rPr>
              <a:t> FEM</a:t>
            </a:r>
            <a:r>
              <a:rPr kumimoji="1" lang="ja-JP" altLang="en-US" sz="2800" dirty="0" err="1" smtClean="0">
                <a:solidFill>
                  <a:srgbClr val="FF0000"/>
                </a:solidFill>
              </a:rPr>
              <a:t>．</a:t>
            </a:r>
            <a:endParaRPr kumimoji="1" lang="ja-JP" altLang="en-US" sz="2800"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 2"/>
          <p:cNvSpPr txBox="1">
            <a:spLocks/>
          </p:cNvSpPr>
          <p:nvPr/>
        </p:nvSpPr>
        <p:spPr>
          <a:xfrm>
            <a:off x="827584" y="332656"/>
            <a:ext cx="8064896" cy="1923126"/>
          </a:xfrm>
          <a:prstGeom prst="rect">
            <a:avLst/>
          </a:prstGeom>
        </p:spPr>
        <p:txBody>
          <a:bodyPr vert="horz">
            <a:no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tabLst/>
              <a:defRPr/>
            </a:pPr>
            <a:r>
              <a:rPr kumimoji="1" lang="ja-JP" altLang="en-US" sz="3600" b="0" i="0" u="sng" strike="noStrike" kern="1200" cap="none" spc="0" normalizeH="0" baseline="0" noProof="0" dirty="0" smtClean="0">
                <a:ln>
                  <a:noFill/>
                </a:ln>
                <a:solidFill>
                  <a:srgbClr val="FF0000"/>
                </a:solidFill>
                <a:effectLst/>
                <a:uLnTx/>
                <a:uFillTx/>
                <a:latin typeface="+mn-lt"/>
                <a:ea typeface="+mn-ea"/>
                <a:cs typeface="+mn-cs"/>
              </a:rPr>
              <a:t>！</a:t>
            </a:r>
            <a:r>
              <a:rPr kumimoji="1" lang="ja-JP" altLang="en-US" sz="3600" b="0" i="0" u="sng" strike="noStrike" kern="1200" cap="none" spc="0" normalizeH="0" baseline="0" noProof="0" dirty="0" smtClean="0">
                <a:ln>
                  <a:noFill/>
                </a:ln>
                <a:solidFill>
                  <a:srgbClr val="FF0000"/>
                </a:solidFill>
                <a:effectLst/>
                <a:uLnTx/>
                <a:uFillTx/>
                <a:latin typeface="+mn-lt"/>
                <a:ea typeface="+mn-ea"/>
                <a:cs typeface="+mn-cs"/>
              </a:rPr>
              <a:t>！</a:t>
            </a:r>
            <a:r>
              <a:rPr lang="en-US" altLang="ja-JP" sz="3600" u="sng" dirty="0" smtClean="0">
                <a:solidFill>
                  <a:srgbClr val="FF0000"/>
                </a:solidFill>
              </a:rPr>
              <a:t>There is the relationship between  the number of </a:t>
            </a:r>
            <a:r>
              <a:rPr lang="en-US" altLang="ja-JP" sz="3600" u="sng" dirty="0" err="1" smtClean="0">
                <a:solidFill>
                  <a:srgbClr val="FF0000"/>
                </a:solidFill>
              </a:rPr>
              <a:t>osteoclast</a:t>
            </a:r>
            <a:r>
              <a:rPr lang="en-US" altLang="ja-JP" sz="3600" u="sng" dirty="0" smtClean="0">
                <a:solidFill>
                  <a:srgbClr val="FF0000"/>
                </a:solidFill>
              </a:rPr>
              <a:t> per same area and the strain estimated from FEM image</a:t>
            </a:r>
            <a:r>
              <a:rPr kumimoji="1" lang="ja-JP" altLang="en-US" sz="3600" b="0" i="0" u="sng" strike="noStrike" kern="1200" cap="none" spc="0" normalizeH="0" baseline="0" noProof="0" dirty="0" err="1" smtClean="0">
                <a:ln>
                  <a:noFill/>
                </a:ln>
                <a:solidFill>
                  <a:srgbClr val="FF0000"/>
                </a:solidFill>
                <a:effectLst/>
                <a:uLnTx/>
                <a:uFillTx/>
                <a:latin typeface="+mn-lt"/>
                <a:ea typeface="+mn-ea"/>
                <a:cs typeface="+mn-cs"/>
              </a:rPr>
              <a:t>．</a:t>
            </a:r>
            <a:r>
              <a:rPr kumimoji="1" lang="ja-JP" altLang="en-US" sz="3600" b="0" i="0" u="sng" strike="noStrike" kern="1200" cap="none" spc="0" normalizeH="0" baseline="0" noProof="0" dirty="0" smtClean="0">
                <a:ln>
                  <a:noFill/>
                </a:ln>
                <a:solidFill>
                  <a:srgbClr val="FF0000"/>
                </a:solidFill>
                <a:effectLst/>
                <a:uLnTx/>
                <a:uFillTx/>
                <a:latin typeface="+mn-lt"/>
                <a:ea typeface="+mn-ea"/>
                <a:cs typeface="+mn-cs"/>
              </a:rPr>
              <a:t>！！</a:t>
            </a:r>
            <a:endParaRPr kumimoji="1" lang="ja-JP" altLang="en-US" sz="3600" b="0" i="0" u="sng" strike="noStrike" kern="1200" cap="none" spc="0" normalizeH="0" baseline="0" noProof="0" dirty="0">
              <a:ln>
                <a:noFill/>
              </a:ln>
              <a:solidFill>
                <a:srgbClr val="FF0000"/>
              </a:solidFill>
              <a:effectLst/>
              <a:uLnTx/>
              <a:uFillTx/>
              <a:latin typeface="+mn-lt"/>
              <a:ea typeface="+mn-ea"/>
              <a:cs typeface="+mn-cs"/>
            </a:endParaRPr>
          </a:p>
        </p:txBody>
      </p:sp>
      <p:pic>
        <p:nvPicPr>
          <p:cNvPr id="2050" name="Picture 2"/>
          <p:cNvPicPr>
            <a:picLocks noChangeAspect="1" noChangeArrowheads="1"/>
          </p:cNvPicPr>
          <p:nvPr/>
        </p:nvPicPr>
        <p:blipFill>
          <a:blip r:embed="rId3"/>
          <a:srcRect/>
          <a:stretch>
            <a:fillRect/>
          </a:stretch>
        </p:blipFill>
        <p:spPr bwMode="auto">
          <a:xfrm>
            <a:off x="1785918" y="2857496"/>
            <a:ext cx="5715040" cy="37147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テクノロジー">
  <a:themeElements>
    <a:clrScheme name="テクノロジー">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テクノロジー">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テクノロジー">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12</TotalTime>
  <Words>260</Words>
  <Application>Microsoft Office PowerPoint</Application>
  <PresentationFormat>画面に合わせる (4:3)</PresentationFormat>
  <Paragraphs>19</Paragraphs>
  <Slides>5</Slides>
  <Notes>3</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テクノロジー</vt:lpstr>
      <vt:lpstr>スライド 1</vt:lpstr>
      <vt:lpstr>Direction is same place.</vt:lpstr>
      <vt:lpstr>Pre -Eep　</vt:lpstr>
      <vt:lpstr>スライド 4</vt:lpstr>
      <vt:lpstr>スライド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Fujiki</dc:creator>
  <cp:lastModifiedBy>Fujiki</cp:lastModifiedBy>
  <cp:revision>1</cp:revision>
  <dcterms:created xsi:type="dcterms:W3CDTF">2011-04-20T07:00:34Z</dcterms:created>
  <dcterms:modified xsi:type="dcterms:W3CDTF">2011-04-20T07:13:00Z</dcterms:modified>
</cp:coreProperties>
</file>